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324" r:id="rId3"/>
    <p:sldId id="327" r:id="rId4"/>
    <p:sldId id="311" r:id="rId5"/>
    <p:sldId id="328" r:id="rId6"/>
    <p:sldId id="325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04" autoAdjust="0"/>
    <p:restoredTop sz="95828" autoAdjust="0"/>
  </p:normalViewPr>
  <p:slideViewPr>
    <p:cSldViewPr snapToGrid="0">
      <p:cViewPr varScale="1">
        <p:scale>
          <a:sx n="68" d="100"/>
          <a:sy n="68" d="100"/>
        </p:scale>
        <p:origin x="1253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l">
              <a:defRPr sz="1300"/>
            </a:lvl1pPr>
          </a:lstStyle>
          <a:p>
            <a:r>
              <a:rPr lang="en-US"/>
              <a:t>Unit 1 - Preparedness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r">
              <a:defRPr sz="1300"/>
            </a:lvl1pPr>
          </a:lstStyle>
          <a:p>
            <a:r>
              <a:rPr lang="en-US"/>
              <a:t>03/26/2018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r">
              <a:defRPr sz="1300"/>
            </a:lvl1pPr>
          </a:lstStyle>
          <a:p>
            <a:fld id="{17CB554E-076C-48E5-85FC-310B482E0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0375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l">
              <a:defRPr sz="1300"/>
            </a:lvl1pPr>
          </a:lstStyle>
          <a:p>
            <a:r>
              <a:rPr lang="en-US"/>
              <a:t>Unit 1 - Preparedness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r">
              <a:defRPr sz="1300"/>
            </a:lvl1pPr>
          </a:lstStyle>
          <a:p>
            <a:r>
              <a:rPr lang="en-US"/>
              <a:t>03/26/2018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8" tIns="48325" rIns="96648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</p:spPr>
        <p:txBody>
          <a:bodyPr vert="horz" lIns="96648" tIns="48325" rIns="96648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r">
              <a:defRPr sz="1300"/>
            </a:lvl1pPr>
          </a:lstStyle>
          <a:p>
            <a:fld id="{DCCF1CD8-8BAC-4162-8F45-088F6F94B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95683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F1CD8-8BAC-4162-8F45-088F6F94B9B7}" type="slidenum">
              <a:rPr lang="en-US" smtClean="0"/>
              <a:t>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03/26/2018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Unit 1 - Preparedness</a:t>
            </a:r>
          </a:p>
        </p:txBody>
      </p:sp>
    </p:spTree>
    <p:extLst>
      <p:ext uri="{BB962C8B-B14F-4D97-AF65-F5344CB8AC3E}">
        <p14:creationId xmlns:p14="http://schemas.microsoft.com/office/powerpoint/2010/main" val="229420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Unit 1 - Preparedness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03/26/2018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F1CD8-8BAC-4162-8F45-088F6F94B9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81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Unit 1 - Preparedness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03/26/2018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F1CD8-8BAC-4162-8F45-088F6F94B9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80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45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01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52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9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6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9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53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00-D4E6-8682-DED3-32F0E098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B74CEF-A3D1-1AA2-A981-C428573E3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49C79-016E-3F2D-92E6-46F7836C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DCE2-0BB8-18EC-7A89-451CE0420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2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7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5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1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6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BF315-6A70-4F69-9315-9B1D459F10F3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DC51A-51CB-46B9-9807-6556CB76E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9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2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30C3ED1-C720-4F0A-BF47-EBD93C4CB0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689" y="231713"/>
            <a:ext cx="7858408" cy="895124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Community Emergency Response Team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6582" y="4732338"/>
            <a:ext cx="7894621" cy="11795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accent1">
                  <a:lumMod val="50000"/>
                </a:schemeClr>
              </a:buClr>
              <a:buSzPct val="80000"/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Rapid Needs Assessment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60670" y="6516868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780" y="6537960"/>
            <a:ext cx="254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tkinson Hyperlegible" pitchFamily="2" charset="0"/>
              </a:rPr>
              <a:t>Released: 17 January 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EA8C7C-6FCB-44D9-9A8D-68C0D6368D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8926" y="1394069"/>
            <a:ext cx="4906146" cy="322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70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092DB7-4816-426F-ADC3-3259E287AB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82" y="117695"/>
            <a:ext cx="7858408" cy="543208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Rapid Needs Assessment 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780" y="6537959"/>
            <a:ext cx="1502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tkinson Hyperlegible" pitchFamily="2" charset="0"/>
              </a:rPr>
              <a:t>Visual RNA.</a:t>
            </a:r>
            <a:fld id="{97613E8A-E608-4202-BDD2-74F5E239D4FF}" type="slidenum">
              <a:rPr lang="en-US" sz="1400" smtClean="0">
                <a:latin typeface="Atkinson Hyperlegible" pitchFamily="2" charset="0"/>
              </a:rPr>
              <a:t>1</a:t>
            </a:fld>
            <a:endParaRPr lang="en-US" sz="1400" dirty="0">
              <a:latin typeface="Atkinson Hyperlegible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CCEBDB-5131-4698-A65E-77326C1C08F6}"/>
              </a:ext>
            </a:extLst>
          </p:cNvPr>
          <p:cNvSpPr txBox="1"/>
          <p:nvPr/>
        </p:nvSpPr>
        <p:spPr>
          <a:xfrm>
            <a:off x="3560674" y="6537960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619B82-B9A8-056A-AE7A-75910E803FBD}"/>
              </a:ext>
            </a:extLst>
          </p:cNvPr>
          <p:cNvSpPr txBox="1"/>
          <p:nvPr/>
        </p:nvSpPr>
        <p:spPr>
          <a:xfrm>
            <a:off x="906708" y="1028343"/>
            <a:ext cx="759040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The ability of local governments to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perform a Rapid Needs Assessment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accurately and within the first few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hours after an incident or emergency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is critical to providing a response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designed to save lives and support life </a:t>
            </a:r>
          </a:p>
          <a:p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sustaining actions.</a:t>
            </a:r>
          </a:p>
          <a:p>
            <a:endParaRPr lang="en-US" sz="3200" dirty="0">
              <a:solidFill>
                <a:schemeClr val="accent5">
                  <a:lumMod val="50000"/>
                </a:schemeClr>
              </a:solidFill>
              <a:latin typeface="Atkinson Hyperlegible" pitchFamily="2" charset="0"/>
            </a:endParaRPr>
          </a:p>
          <a:p>
            <a:pPr algn="r"/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Atkinson Hyperlegible" pitchFamily="2" charset="0"/>
              </a:rPr>
              <a:t>FEMA G557</a:t>
            </a:r>
          </a:p>
        </p:txBody>
      </p:sp>
    </p:spTree>
    <p:extLst>
      <p:ext uri="{BB962C8B-B14F-4D97-AF65-F5344CB8AC3E}">
        <p14:creationId xmlns:p14="http://schemas.microsoft.com/office/powerpoint/2010/main" val="3107077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092DB7-4816-426F-ADC3-3259E287AB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82" y="117695"/>
            <a:ext cx="7858408" cy="543208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Rapid Needs Assessment 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780" y="6537959"/>
            <a:ext cx="1502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tkinson Hyperlegible" pitchFamily="2" charset="0"/>
              </a:rPr>
              <a:t>Visual RNA.</a:t>
            </a:r>
            <a:fld id="{97613E8A-E608-4202-BDD2-74F5E239D4FF}" type="slidenum">
              <a:rPr lang="en-US" sz="1400" smtClean="0">
                <a:latin typeface="Atkinson Hyperlegible" pitchFamily="2" charset="0"/>
              </a:rPr>
              <a:t>2</a:t>
            </a:fld>
            <a:endParaRPr lang="en-US" sz="1400" dirty="0">
              <a:latin typeface="Atkinson Hyperlegible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CCEBDB-5131-4698-A65E-77326C1C08F6}"/>
              </a:ext>
            </a:extLst>
          </p:cNvPr>
          <p:cNvSpPr txBox="1"/>
          <p:nvPr/>
        </p:nvSpPr>
        <p:spPr>
          <a:xfrm>
            <a:off x="3560674" y="6537960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CBA7BB7-E7B2-4E02-236E-F61355E704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7C5DEF-C0AD-41D6-AA08-2AC3D24997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406" y="714387"/>
            <a:ext cx="6952922" cy="5384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04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080E3-7FDE-4440-966A-2F69C170DD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82" y="117695"/>
            <a:ext cx="7858408" cy="543208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Rapid Needs Assessment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752" y="1150469"/>
            <a:ext cx="7894621" cy="4897924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Blip>
                <a:blip r:embed="rId3"/>
              </a:buBlip>
              <a:defRPr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Record everything on the RNA form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Blip>
                <a:blip r:embed="rId3"/>
              </a:buBlip>
              <a:defRPr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Call in by radio only life-threatening emergencies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Blip>
                <a:blip r:embed="rId3"/>
              </a:buBlip>
              <a:defRPr/>
            </a:pP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Whe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 reporting:</a:t>
            </a:r>
          </a:p>
          <a:p>
            <a:pPr marL="914400" lvl="1" indent="-4572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State nature of emergency: Victim bleeding, trapped in bedroom, etc.</a:t>
            </a:r>
          </a:p>
          <a:p>
            <a:pPr marL="914400" lvl="1" indent="-4572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State location: 623 Country Club Dr., Moraga</a:t>
            </a:r>
          </a:p>
          <a:p>
            <a:pPr marL="914400" lvl="1" indent="-4572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State safety issues: Building has Major damage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1D1284-69EF-429D-A91A-B25314DE993D}"/>
              </a:ext>
            </a:extLst>
          </p:cNvPr>
          <p:cNvSpPr txBox="1"/>
          <p:nvPr/>
        </p:nvSpPr>
        <p:spPr>
          <a:xfrm>
            <a:off x="470780" y="6537959"/>
            <a:ext cx="1502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tkinson Hyperlegible" pitchFamily="2" charset="0"/>
              </a:rPr>
              <a:t>Visual RNA.</a:t>
            </a:r>
            <a:fld id="{97613E8A-E608-4202-BDD2-74F5E239D4FF}" type="slidenum">
              <a:rPr lang="en-US" sz="1400" smtClean="0">
                <a:latin typeface="Atkinson Hyperlegible" pitchFamily="2" charset="0"/>
              </a:rPr>
              <a:t>3</a:t>
            </a:fld>
            <a:endParaRPr lang="en-US" sz="1400" dirty="0">
              <a:latin typeface="Atkinson Hyperlegible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CC98D6-2A6B-4CD5-A891-06FD20C7676B}"/>
              </a:ext>
            </a:extLst>
          </p:cNvPr>
          <p:cNvSpPr txBox="1"/>
          <p:nvPr/>
        </p:nvSpPr>
        <p:spPr>
          <a:xfrm>
            <a:off x="3560674" y="6537960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</p:spTree>
    <p:extLst>
      <p:ext uri="{BB962C8B-B14F-4D97-AF65-F5344CB8AC3E}">
        <p14:creationId xmlns:p14="http://schemas.microsoft.com/office/powerpoint/2010/main" val="971075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0B080E3-7FDE-4440-966A-2F69C170DD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82" y="117695"/>
            <a:ext cx="7858408" cy="543208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Rapid Needs Assessment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9752" y="1150469"/>
            <a:ext cx="7894621" cy="4897924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Pct val="120000"/>
              <a:buBlip>
                <a:blip r:embed="rId3"/>
              </a:buBlip>
              <a:defRPr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If no address, state longitude and latitude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fro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 your cell phone compass app:</a:t>
            </a:r>
          </a:p>
          <a:p>
            <a:pPr marL="800100" marR="0" lvl="1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SAY: </a:t>
            </a:r>
            <a:r>
              <a:rPr lang="en-US" sz="2400" dirty="0">
                <a:solidFill>
                  <a:srgbClr val="FF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Location is: Lat-Long 37 decimal 866342  minus 122 decimal 105747</a:t>
            </a:r>
            <a:r>
              <a:rPr lang="en-US" sz="2400" dirty="0"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endParaRPr lang="en-US" sz="2400" i="1" dirty="0">
              <a:effectLst/>
              <a:latin typeface="Atkinson Hyperlegible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marR="0" lvl="1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SAY:</a:t>
            </a:r>
            <a:r>
              <a:rPr lang="en-US" dirty="0">
                <a:solidFill>
                  <a:srgbClr val="00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Location is: Lat-Long 37 degrees 51 minutes 59 seconds North</a:t>
            </a:r>
            <a:r>
              <a:rPr lang="en-US" dirty="0"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122 degrees 6 minutes 21 seconds West </a:t>
            </a:r>
            <a:r>
              <a:rPr lang="en-US" i="1" dirty="0">
                <a:solidFill>
                  <a:srgbClr val="00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</a:p>
          <a:p>
            <a:pPr marL="800100" marR="0" lvl="1" indent="-342900"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00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SAY:</a:t>
            </a:r>
            <a:r>
              <a:rPr lang="en-US" dirty="0">
                <a:solidFill>
                  <a:srgbClr val="00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Atkinson Hyperlegible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Victim is: 30 yards northwest of Lat-Long 3…</a:t>
            </a:r>
            <a:endParaRPr lang="en-US" dirty="0">
              <a:effectLst/>
              <a:latin typeface="Atkinson Hyperlegible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1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  <a:defRPr/>
            </a:pPr>
            <a:endParaRPr lang="en-US" sz="2400" dirty="0">
              <a:solidFill>
                <a:schemeClr val="accent1">
                  <a:lumMod val="50000"/>
                </a:schemeClr>
              </a:solidFill>
              <a:latin typeface="Atkinson Hyperlegible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1D1284-69EF-429D-A91A-B25314DE993D}"/>
              </a:ext>
            </a:extLst>
          </p:cNvPr>
          <p:cNvSpPr txBox="1"/>
          <p:nvPr/>
        </p:nvSpPr>
        <p:spPr>
          <a:xfrm>
            <a:off x="470780" y="6537959"/>
            <a:ext cx="1502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tkinson Hyperlegible" pitchFamily="2" charset="0"/>
              </a:rPr>
              <a:t>Visual RNA.</a:t>
            </a:r>
            <a:fld id="{97613E8A-E608-4202-BDD2-74F5E239D4FF}" type="slidenum">
              <a:rPr lang="en-US" sz="1400" smtClean="0">
                <a:latin typeface="Atkinson Hyperlegible" pitchFamily="2" charset="0"/>
              </a:rPr>
              <a:t>4</a:t>
            </a:fld>
            <a:endParaRPr lang="en-US" sz="1400" dirty="0">
              <a:latin typeface="Atkinson Hyperlegible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CC98D6-2A6B-4CD5-A891-06FD20C7676B}"/>
              </a:ext>
            </a:extLst>
          </p:cNvPr>
          <p:cNvSpPr txBox="1"/>
          <p:nvPr/>
        </p:nvSpPr>
        <p:spPr>
          <a:xfrm>
            <a:off x="3560674" y="6537960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</p:spTree>
    <p:extLst>
      <p:ext uri="{BB962C8B-B14F-4D97-AF65-F5344CB8AC3E}">
        <p14:creationId xmlns:p14="http://schemas.microsoft.com/office/powerpoint/2010/main" val="2667706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B58154-4BFC-4B1D-BA09-D46AE846CC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82" y="117695"/>
            <a:ext cx="7858408" cy="543208"/>
          </a:xfrm>
        </p:spPr>
        <p:txBody>
          <a:bodyPr>
            <a:noAutofit/>
          </a:bodyPr>
          <a:lstStyle/>
          <a:p>
            <a:pPr algn="r"/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tkinson Hyperlegible" pitchFamily="2" charset="0"/>
              </a:rPr>
              <a:t>Questions 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780" y="6537960"/>
            <a:ext cx="1502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tkinson Hyperlegible" pitchFamily="2" charset="0"/>
              </a:rPr>
              <a:t>Visual RNA.</a:t>
            </a:r>
            <a:fld id="{B599E98D-9445-4C63-8C7C-DA1B9E4DA68F}" type="slidenum">
              <a:rPr lang="en-US" sz="1400" smtClean="0">
                <a:latin typeface="Atkinson Hyperlegible" pitchFamily="2" charset="0"/>
              </a:rPr>
              <a:t>5</a:t>
            </a:fld>
            <a:endParaRPr lang="en-US" sz="1400" dirty="0">
              <a:latin typeface="Atkinson Hyperlegible" pitchFamily="2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ABEA9F3-5E14-4102-A6A0-F8256FB6B6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18" y="966215"/>
            <a:ext cx="6345382" cy="48066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24C6B1-0976-4048-9E5A-0F485C1910E9}"/>
              </a:ext>
            </a:extLst>
          </p:cNvPr>
          <p:cNvSpPr txBox="1"/>
          <p:nvPr/>
        </p:nvSpPr>
        <p:spPr>
          <a:xfrm>
            <a:off x="3560674" y="6537960"/>
            <a:ext cx="1986441" cy="276999"/>
          </a:xfrm>
          <a:prstGeom prst="rect">
            <a:avLst/>
          </a:prstGeom>
          <a:noFill/>
        </p:spPr>
        <p:txBody>
          <a:bodyPr wrap="none" tIns="0" bIns="0" rtlCol="0">
            <a:spAutoFit/>
          </a:bodyPr>
          <a:lstStyle/>
          <a:p>
            <a:pPr algn="ctr"/>
            <a:r>
              <a:rPr lang="en-US" b="1" dirty="0">
                <a:latin typeface="Atkinson Hyperlegible" pitchFamily="2" charset="0"/>
              </a:rPr>
              <a:t>Lamorinda CERT</a:t>
            </a:r>
          </a:p>
        </p:txBody>
      </p:sp>
    </p:spTree>
    <p:extLst>
      <p:ext uri="{BB962C8B-B14F-4D97-AF65-F5344CB8AC3E}">
        <p14:creationId xmlns:p14="http://schemas.microsoft.com/office/powerpoint/2010/main" val="1299608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Master.potx" id="{B5EBE103-A5B2-49DD-8CC3-3F44291FC821}" vid="{CA0D8C88-3AD7-4902-92AB-B258EDACE1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</TotalTime>
  <Words>228</Words>
  <Application>Microsoft Office PowerPoint</Application>
  <PresentationFormat>On-screen Show (4:3)</PresentationFormat>
  <Paragraphs>47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Atkinson Hyperlegible</vt:lpstr>
      <vt:lpstr>Calibri</vt:lpstr>
      <vt:lpstr>Calibri Light</vt:lpstr>
      <vt:lpstr>Wingdings</vt:lpstr>
      <vt:lpstr>Office Theme</vt:lpstr>
      <vt:lpstr>Community Emergency Response Team</vt:lpstr>
      <vt:lpstr>Rapid Needs Assessment Form</vt:lpstr>
      <vt:lpstr>Rapid Needs Assessment Form</vt:lpstr>
      <vt:lpstr>Rapid Needs Assessment</vt:lpstr>
      <vt:lpstr>Rapid Needs Assessment</vt:lpstr>
      <vt:lpstr>Questions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account;duncan@seibert.cc</dc:creator>
  <cp:lastModifiedBy>Duncan Seibert</cp:lastModifiedBy>
  <cp:revision>197</cp:revision>
  <cp:lastPrinted>2018-08-08T15:09:10Z</cp:lastPrinted>
  <dcterms:created xsi:type="dcterms:W3CDTF">2016-11-29T22:17:08Z</dcterms:created>
  <dcterms:modified xsi:type="dcterms:W3CDTF">2026-03-26T22:02:45Z</dcterms:modified>
</cp:coreProperties>
</file>